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8" r:id="rId3"/>
    <p:sldId id="256" r:id="rId4"/>
    <p:sldId id="257" r:id="rId5"/>
    <p:sldId id="258" r:id="rId6"/>
    <p:sldId id="270" r:id="rId7"/>
    <p:sldId id="259" r:id="rId8"/>
    <p:sldId id="260" r:id="rId9"/>
    <p:sldId id="262" r:id="rId10"/>
    <p:sldId id="263" r:id="rId11"/>
    <p:sldId id="264" r:id="rId12"/>
    <p:sldId id="265" r:id="rId13"/>
    <p:sldId id="267" r:id="rId14"/>
    <p:sldId id="26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ab 1" initials="m1" lastIdx="2" clrIdx="0">
    <p:extLst>
      <p:ext uri="{19B8F6BF-5375-455C-9EA6-DF929625EA0E}">
        <p15:presenceInfo xmlns:p15="http://schemas.microsoft.com/office/powerpoint/2012/main" userId="matab 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1-28T12:41:45.701" idx="2">
    <p:pos x="7138" y="1897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096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23221" y="2032190"/>
            <a:ext cx="4818363" cy="4367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03552" y="1160161"/>
            <a:ext cx="49552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Prolonged Deceleration</a:t>
            </a:r>
          </a:p>
        </p:txBody>
      </p:sp>
    </p:spTree>
    <p:extLst>
      <p:ext uri="{BB962C8B-B14F-4D97-AF65-F5344CB8AC3E}">
        <p14:creationId xmlns:p14="http://schemas.microsoft.com/office/powerpoint/2010/main" val="3878048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2637" y="823785"/>
            <a:ext cx="845202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chemeClr val="accent1"/>
                </a:solidFill>
              </a:rPr>
              <a:t>more common causes: </a:t>
            </a:r>
            <a:endParaRPr lang="en-US" sz="2800" b="1" i="1" dirty="0" smtClean="0">
              <a:solidFill>
                <a:schemeClr val="accent1"/>
              </a:solidFill>
            </a:endParaRPr>
          </a:p>
          <a:p>
            <a:endParaRPr lang="en-US" sz="2800" b="1" i="1" dirty="0">
              <a:solidFill>
                <a:schemeClr val="accent1"/>
              </a:solidFill>
            </a:endParaRPr>
          </a:p>
          <a:p>
            <a:endParaRPr lang="en-US" sz="2800" b="1" i="1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   </a:t>
            </a:r>
            <a:r>
              <a:rPr lang="en-US" sz="2400" b="1" dirty="0" smtClean="0">
                <a:solidFill>
                  <a:schemeClr val="bg1"/>
                </a:solidFill>
              </a:rPr>
              <a:t>cervical examination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   uterine hyperactivity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  cord entanglement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  maternal </a:t>
            </a:r>
            <a:r>
              <a:rPr lang="en-US" sz="2400" b="1" dirty="0">
                <a:solidFill>
                  <a:schemeClr val="bg1"/>
                </a:solidFill>
              </a:rPr>
              <a:t>supine hypotension</a:t>
            </a:r>
          </a:p>
        </p:txBody>
      </p:sp>
    </p:spTree>
    <p:extLst>
      <p:ext uri="{BB962C8B-B14F-4D97-AF65-F5344CB8AC3E}">
        <p14:creationId xmlns:p14="http://schemas.microsoft.com/office/powerpoint/2010/main" val="1393039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6418" y="632939"/>
            <a:ext cx="4905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2"/>
                </a:solidFill>
              </a:rPr>
              <a:t>Prolonged Deceleration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847034" y="1525195"/>
            <a:ext cx="820635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.</a:t>
            </a:r>
            <a:r>
              <a:rPr lang="en-US" sz="2000" b="1" dirty="0" smtClean="0">
                <a:solidFill>
                  <a:schemeClr val="bg1"/>
                </a:solidFill>
              </a:rPr>
              <a:t>Epidural</a:t>
            </a:r>
            <a:r>
              <a:rPr lang="en-US" sz="2000" b="1" dirty="0">
                <a:solidFill>
                  <a:schemeClr val="bg1"/>
                </a:solidFill>
              </a:rPr>
              <a:t>, spinal, or </a:t>
            </a:r>
            <a:r>
              <a:rPr lang="en-US" sz="2000" b="1" dirty="0" err="1">
                <a:solidFill>
                  <a:schemeClr val="bg1"/>
                </a:solidFill>
              </a:rPr>
              <a:t>paracervical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analgesia (1%)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.maternal </a:t>
            </a:r>
            <a:r>
              <a:rPr lang="en-US" sz="2000" b="1" dirty="0" err="1">
                <a:solidFill>
                  <a:schemeClr val="bg1"/>
                </a:solidFill>
              </a:rPr>
              <a:t>hypoperfusion</a:t>
            </a:r>
            <a:r>
              <a:rPr lang="en-US" sz="2000" b="1" dirty="0">
                <a:solidFill>
                  <a:schemeClr val="bg1"/>
                </a:solidFill>
              </a:rPr>
              <a:t> or </a:t>
            </a:r>
            <a:r>
              <a:rPr lang="en-US" sz="2000" b="1" dirty="0" smtClean="0">
                <a:solidFill>
                  <a:schemeClr val="bg1"/>
                </a:solidFill>
              </a:rPr>
              <a:t>hypoxia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.placental abruption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.umbilical </a:t>
            </a:r>
            <a:r>
              <a:rPr lang="en-US" sz="2000" b="1" dirty="0">
                <a:solidFill>
                  <a:schemeClr val="bg1"/>
                </a:solidFill>
              </a:rPr>
              <a:t>cord knots or </a:t>
            </a:r>
            <a:r>
              <a:rPr lang="en-US" sz="2000" b="1" dirty="0" smtClean="0">
                <a:solidFill>
                  <a:schemeClr val="bg1"/>
                </a:solidFill>
              </a:rPr>
              <a:t>prolapse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.maternal </a:t>
            </a:r>
            <a:r>
              <a:rPr lang="en-US" sz="2000" b="1" dirty="0">
                <a:solidFill>
                  <a:schemeClr val="bg1"/>
                </a:solidFill>
              </a:rPr>
              <a:t>seizures </a:t>
            </a:r>
            <a:r>
              <a:rPr lang="en-US" sz="2000" b="1" dirty="0" smtClean="0">
                <a:solidFill>
                  <a:schemeClr val="bg1"/>
                </a:solidFill>
              </a:rPr>
              <a:t>(2-10min)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.application </a:t>
            </a:r>
            <a:r>
              <a:rPr lang="en-US" sz="2000" b="1" dirty="0">
                <a:solidFill>
                  <a:schemeClr val="bg1"/>
                </a:solidFill>
              </a:rPr>
              <a:t>of a fetal scalp </a:t>
            </a:r>
            <a:r>
              <a:rPr lang="en-US" sz="2000" b="1" dirty="0" smtClean="0">
                <a:solidFill>
                  <a:schemeClr val="bg1"/>
                </a:solidFill>
              </a:rPr>
              <a:t>electrode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.impending birth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.maternal </a:t>
            </a:r>
            <a:r>
              <a:rPr lang="en-US" sz="2000" b="1" dirty="0" err="1">
                <a:solidFill>
                  <a:schemeClr val="bg1"/>
                </a:solidFill>
              </a:rPr>
              <a:t>Valsalva</a:t>
            </a:r>
            <a:r>
              <a:rPr lang="en-US" sz="2000" b="1" dirty="0">
                <a:solidFill>
                  <a:schemeClr val="bg1"/>
                </a:solidFill>
              </a:rPr>
              <a:t> maneuver</a:t>
            </a:r>
          </a:p>
        </p:txBody>
      </p:sp>
    </p:spTree>
    <p:extLst>
      <p:ext uri="{BB962C8B-B14F-4D97-AF65-F5344CB8AC3E}">
        <p14:creationId xmlns:p14="http://schemas.microsoft.com/office/powerpoint/2010/main" val="113978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5228" y="550561"/>
            <a:ext cx="4905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</a:rPr>
              <a:t>Prolonged Deceleration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782594" y="1505113"/>
            <a:ext cx="90698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are followed by </a:t>
            </a:r>
            <a:r>
              <a:rPr lang="en-US" sz="2400" b="1" i="1" dirty="0">
                <a:solidFill>
                  <a:srgbClr val="FFFF00"/>
                </a:solidFill>
              </a:rPr>
              <a:t>loss of beat-to-beat variability, baseline tachycardia, and even a period of late decelerations</a:t>
            </a:r>
            <a:r>
              <a:rPr lang="en-US" sz="2400" b="1" dirty="0">
                <a:solidFill>
                  <a:schemeClr val="bg1"/>
                </a:solidFill>
              </a:rPr>
              <a:t>, all of which resolve as the fetus recovers.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Freeman and co-workers (2003) emphasize rightfully that the </a:t>
            </a:r>
            <a:r>
              <a:rPr lang="en-US" sz="2400" b="1" i="1" dirty="0">
                <a:solidFill>
                  <a:srgbClr val="FFFF00"/>
                </a:solidFill>
              </a:rPr>
              <a:t>fetus may die </a:t>
            </a:r>
            <a:r>
              <a:rPr lang="en-US" sz="2400" b="1" dirty="0">
                <a:solidFill>
                  <a:schemeClr val="bg1"/>
                </a:solidFill>
              </a:rPr>
              <a:t>during prolonged decelerations.</a:t>
            </a:r>
          </a:p>
          <a:p>
            <a:r>
              <a:rPr lang="en-US" sz="2400" dirty="0"/>
              <a:t> </a:t>
            </a:r>
            <a:endParaRPr lang="en-US" sz="2400" dirty="0" smtClean="0"/>
          </a:p>
          <a:p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Management </a:t>
            </a:r>
            <a:r>
              <a:rPr lang="en-US" sz="2400" b="1" dirty="0">
                <a:solidFill>
                  <a:schemeClr val="bg1"/>
                </a:solidFill>
              </a:rPr>
              <a:t>of isolated prolonged decelerations is based upon </a:t>
            </a:r>
            <a:r>
              <a:rPr lang="en-US" sz="2400" b="1" dirty="0">
                <a:solidFill>
                  <a:schemeClr val="accent6"/>
                </a:solidFill>
              </a:rPr>
              <a:t>bedside clinical judgment</a:t>
            </a:r>
            <a:r>
              <a:rPr lang="en-US" sz="2400" b="1" dirty="0">
                <a:solidFill>
                  <a:schemeClr val="bg1"/>
                </a:solidFill>
              </a:rPr>
              <a:t>, which inevitably will sometimes be imperfect given the unpredictability of these decelerations</a:t>
            </a:r>
          </a:p>
        </p:txBody>
      </p:sp>
    </p:spTree>
    <p:extLst>
      <p:ext uri="{BB962C8B-B14F-4D97-AF65-F5344CB8AC3E}">
        <p14:creationId xmlns:p14="http://schemas.microsoft.com/office/powerpoint/2010/main" val="2671077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46525" y="1646193"/>
            <a:ext cx="8699818" cy="49244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1-change the maternal position to left lateral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2-increase intravenous fluids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3-stop oxytocic infusion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4-vaginal examination to exclude cord prolapse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5-assess maternal blood pressure(epidural block)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6-fetal blood sample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7-prepare the mother for delivery while the above actions are being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performed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47672" y="733167"/>
            <a:ext cx="38889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</a:rPr>
              <a:t>management</a:t>
            </a:r>
            <a:endParaRPr lang="en-US" sz="3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27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11456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4562" y="5641545"/>
            <a:ext cx="5761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2"/>
                </a:solidFill>
              </a:rPr>
              <a:t>Thanks for your attention </a:t>
            </a:r>
            <a:endParaRPr lang="en-US" sz="3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76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18728" y="1639329"/>
            <a:ext cx="5851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Prolonged Accelerations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3152826" y="2545492"/>
            <a:ext cx="55294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Prolonged Deceleration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17297" y="5410885"/>
            <a:ext cx="80650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Presented by : 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Dr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Maryam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Zare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khafri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perinatologist</a:t>
            </a:r>
            <a:endParaRPr lang="en-US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85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86702" y="619975"/>
            <a:ext cx="1103219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spc="50" dirty="0" smtClean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chemeClr val="accent6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Accelerations</a:t>
            </a:r>
          </a:p>
          <a:p>
            <a:endParaRPr lang="en-US" sz="3600" b="1" spc="50" dirty="0">
              <a:ln w="9525" cmpd="sng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These are an abrupt FHR increase above the baseline and are defined by the onset-to-peak rise within 30 seconds.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At ≥32 weeks’ gestation, a peaks at a point ≥15 bpm above baseline. Its duration is ≥15 seconds but &lt;2 minutes from onset to baseline return.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Before 32 weeks, a peak ≥10 bpm and duration lasting 10 seconds to 2 minutes is considered normal.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Prolonged acceleration </a:t>
            </a: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is one lasting ≥2 minutes but &lt;10 minutes.</a:t>
            </a:r>
          </a:p>
        </p:txBody>
      </p:sp>
    </p:spTree>
    <p:extLst>
      <p:ext uri="{BB962C8B-B14F-4D97-AF65-F5344CB8AC3E}">
        <p14:creationId xmlns:p14="http://schemas.microsoft.com/office/powerpoint/2010/main" val="17165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7764" y="969962"/>
            <a:ext cx="99965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MinionPro-Regular"/>
              </a:rPr>
              <a:t>accelerations are represent sympathetic activity and are frequently seen in association with fetal movement</a:t>
            </a:r>
            <a:r>
              <a:rPr lang="en-US" sz="2400" b="1" dirty="0" smtClean="0">
                <a:solidFill>
                  <a:schemeClr val="bg1"/>
                </a:solidFill>
                <a:latin typeface="MinionPro-Regular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bg1"/>
              </a:solidFill>
              <a:latin typeface="MinionPro-Regular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MinionPro-Regular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54" y="2460181"/>
            <a:ext cx="10324158" cy="369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85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324" y="741406"/>
            <a:ext cx="1159063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Accelerations occur antepartum and </a:t>
            </a:r>
            <a:r>
              <a:rPr lang="en-US" sz="28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intrapartum</a:t>
            </a: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Proposed mechanisms for </a:t>
            </a:r>
            <a:r>
              <a:rPr lang="en-US" sz="28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intrapartum</a:t>
            </a: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 accelerations include fetal movement, stimulation by uterine contractions, umbilical cord occlusion, fetal scalp stimulation, scalp blood sampling, and acoustic stimulation.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spc="50" dirty="0">
                <a:ln w="9525" cmpd="sng">
                  <a:solidFill>
                    <a:srgbClr val="66FF99"/>
                  </a:solidFill>
                  <a:prstDash val="solid"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Accelerations are common during labor, and are virtually always reassuring and almost always confirm that the fetus is not </a:t>
            </a:r>
            <a:r>
              <a:rPr lang="en-US" sz="2800" b="1" spc="50" dirty="0" err="1">
                <a:ln w="9525" cmpd="sng">
                  <a:solidFill>
                    <a:srgbClr val="66FF99"/>
                  </a:solidFill>
                  <a:prstDash val="solid"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acidemic</a:t>
            </a:r>
            <a:r>
              <a:rPr lang="en-US" sz="2800" b="1" spc="50" dirty="0">
                <a:ln w="9525" cmpd="sng">
                  <a:solidFill>
                    <a:srgbClr val="66FF99"/>
                  </a:solidFill>
                  <a:prstDash val="solid"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 at that moment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Accelerations reflect intact </a:t>
            </a:r>
            <a:r>
              <a:rPr lang="en-US" sz="28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neurohormonal</a:t>
            </a: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 cardiovascular control mechanisms linked to fetal behavioral states. </a:t>
            </a:r>
          </a:p>
        </p:txBody>
      </p:sp>
    </p:spTree>
    <p:extLst>
      <p:ext uri="{BB962C8B-B14F-4D97-AF65-F5344CB8AC3E}">
        <p14:creationId xmlns:p14="http://schemas.microsoft.com/office/powerpoint/2010/main" val="152983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0173" y="926919"/>
            <a:ext cx="98359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accelerations during the first or last 30 minutes of labor were a favorable sign for fetal well-being 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Their absence during labor, however, is not necessarily an unfavorable sign unless coincidental with other </a:t>
            </a:r>
            <a:r>
              <a:rPr lang="en-US" sz="28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Nonreassuring</a:t>
            </a: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 changes.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FDFD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The chance of </a:t>
            </a:r>
            <a:r>
              <a:rPr lang="en-US" sz="2800" b="1" spc="50" dirty="0" err="1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FDFD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acidemia</a:t>
            </a:r>
            <a:r>
              <a:rPr lang="en-US" sz="2800" b="1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FDFD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 in the fetus that fails to respond to stimulation despite an otherwise </a:t>
            </a:r>
            <a:r>
              <a:rPr lang="en-US" sz="2800" b="1" spc="50" dirty="0" err="1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FDFD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Nonreassuring</a:t>
            </a:r>
            <a:r>
              <a:rPr lang="en-US" sz="2800" b="1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rgbClr val="FFFDFD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 pattern approximates 50 percent</a:t>
            </a:r>
          </a:p>
        </p:txBody>
      </p:sp>
    </p:spTree>
    <p:extLst>
      <p:ext uri="{BB962C8B-B14F-4D97-AF65-F5344CB8AC3E}">
        <p14:creationId xmlns:p14="http://schemas.microsoft.com/office/powerpoint/2010/main" val="2510684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8454" y="565369"/>
            <a:ext cx="1079156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spc="50" dirty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chemeClr val="accent6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Prolonged </a:t>
            </a:r>
            <a:r>
              <a:rPr lang="en-US" sz="4000" b="1" spc="50" dirty="0" smtClean="0">
                <a:ln w="9525" cmpd="sng">
                  <a:solidFill>
                    <a:srgbClr val="FF0000"/>
                  </a:solidFill>
                  <a:prstDash val="solid"/>
                </a:ln>
                <a:solidFill>
                  <a:schemeClr val="accent6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Accelerations</a:t>
            </a:r>
          </a:p>
          <a:p>
            <a:endParaRPr lang="en-US" sz="4000" b="1" spc="50" dirty="0">
              <a:ln w="9525" cmpd="sng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accelerations of the FHR occur for a period at least 2 minutes but continue for less than 10 minutes in duration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4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peak at amplitude of at least 15 bpm above the FHR baseline.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4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Their distinguishing characteristic, their duration—an interval of between 2 and 10 minutes.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400" b="1" dirty="0" smtClean="0">
              <a:ln w="10160">
                <a:solidFill>
                  <a:srgbClr val="66FF99"/>
                </a:solidFill>
                <a:prstDash val="solid"/>
              </a:ln>
              <a:solidFill>
                <a:srgbClr val="66FF99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en-US" sz="2400" b="1" dirty="0">
              <a:ln w="10160">
                <a:solidFill>
                  <a:srgbClr val="66FF99"/>
                </a:solidFill>
                <a:prstDash val="solid"/>
              </a:ln>
              <a:solidFill>
                <a:srgbClr val="66FF99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0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77" y="415753"/>
            <a:ext cx="11110727" cy="591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488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6373" y="741406"/>
            <a:ext cx="58420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Prolonged Deceleration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616373" y="2385655"/>
            <a:ext cx="37753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2min ≤  </a:t>
            </a:r>
            <a:r>
              <a:rPr lang="en-US" sz="2000" b="1" dirty="0">
                <a:solidFill>
                  <a:schemeClr val="bg1"/>
                </a:solidFill>
              </a:rPr>
              <a:t>deceleration &lt; </a:t>
            </a:r>
            <a:r>
              <a:rPr lang="en-US" sz="2000" b="1" dirty="0" smtClean="0">
                <a:solidFill>
                  <a:schemeClr val="bg1"/>
                </a:solidFill>
              </a:rPr>
              <a:t>10min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373" y="2915354"/>
            <a:ext cx="5000087" cy="28315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000" b="1" dirty="0"/>
          </a:p>
          <a:p>
            <a:r>
              <a:rPr lang="en-US" sz="2000" b="1" dirty="0" smtClean="0">
                <a:solidFill>
                  <a:schemeClr val="bg1"/>
                </a:solidFill>
              </a:rPr>
              <a:t>.absent /decrease variability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.no acceleration 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.prompt attention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Fall in FHR lasts 10min,baseline change</a:t>
            </a:r>
            <a:endParaRPr lang="en-US" sz="20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6373" y="1713739"/>
            <a:ext cx="2953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Deceleration is ≥ 15 bpm</a:t>
            </a:r>
          </a:p>
        </p:txBody>
      </p:sp>
    </p:spTree>
    <p:extLst>
      <p:ext uri="{BB962C8B-B14F-4D97-AF65-F5344CB8AC3E}">
        <p14:creationId xmlns:p14="http://schemas.microsoft.com/office/powerpoint/2010/main" val="410008120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604</TotalTime>
  <Words>511</Words>
  <Application>Microsoft Office PowerPoint</Application>
  <PresentationFormat>Widescreen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Century Gothic</vt:lpstr>
      <vt:lpstr>MinionPro-Regular</vt:lpstr>
      <vt:lpstr>Wingdings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matab 1</dc:creator>
  <cp:lastModifiedBy>User</cp:lastModifiedBy>
  <cp:revision>15</cp:revision>
  <dcterms:created xsi:type="dcterms:W3CDTF">2024-01-28T20:23:47Z</dcterms:created>
  <dcterms:modified xsi:type="dcterms:W3CDTF">2024-02-02T15:50:08Z</dcterms:modified>
</cp:coreProperties>
</file>